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notesMasterIdLst>
    <p:notesMasterId r:id="rId32"/>
  </p:notesMasterIdLst>
  <p:handoutMasterIdLst>
    <p:handoutMasterId r:id="rId33"/>
  </p:handoutMasterIdLst>
  <p:sldIdLst>
    <p:sldId id="259" r:id="rId3"/>
    <p:sldId id="306" r:id="rId4"/>
    <p:sldId id="260" r:id="rId5"/>
    <p:sldId id="289" r:id="rId6"/>
    <p:sldId id="299" r:id="rId7"/>
    <p:sldId id="263" r:id="rId8"/>
    <p:sldId id="265" r:id="rId9"/>
    <p:sldId id="278" r:id="rId10"/>
    <p:sldId id="279" r:id="rId11"/>
    <p:sldId id="267" r:id="rId12"/>
    <p:sldId id="266" r:id="rId13"/>
    <p:sldId id="282" r:id="rId14"/>
    <p:sldId id="290" r:id="rId15"/>
    <p:sldId id="291" r:id="rId16"/>
    <p:sldId id="292" r:id="rId17"/>
    <p:sldId id="300" r:id="rId18"/>
    <p:sldId id="302" r:id="rId19"/>
    <p:sldId id="303" r:id="rId20"/>
    <p:sldId id="293" r:id="rId21"/>
    <p:sldId id="304" r:id="rId22"/>
    <p:sldId id="301" r:id="rId23"/>
    <p:sldId id="297" r:id="rId24"/>
    <p:sldId id="269" r:id="rId25"/>
    <p:sldId id="270" r:id="rId26"/>
    <p:sldId id="283" r:id="rId27"/>
    <p:sldId id="273" r:id="rId28"/>
    <p:sldId id="284" r:id="rId29"/>
    <p:sldId id="285" r:id="rId30"/>
    <p:sldId id="305" r:id="rId3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orient="horz" pos="1135">
          <p15:clr>
            <a:srgbClr val="A4A3A4"/>
          </p15:clr>
        </p15:guide>
        <p15:guide id="4" pos="2880">
          <p15:clr>
            <a:srgbClr val="A4A3A4"/>
          </p15:clr>
        </p15:guide>
        <p15:guide id="5" pos="3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7D6"/>
    <a:srgbClr val="292E31"/>
    <a:srgbClr val="000000"/>
    <a:srgbClr val="61913D"/>
    <a:srgbClr val="63B519"/>
    <a:srgbClr val="0096D6"/>
    <a:srgbClr val="676767"/>
    <a:srgbClr val="4091CC"/>
    <a:srgbClr val="3F26A8"/>
    <a:srgbClr val="95B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00" autoAdjust="0"/>
  </p:normalViewPr>
  <p:slideViewPr>
    <p:cSldViewPr snapToGrid="0">
      <p:cViewPr varScale="1">
        <p:scale>
          <a:sx n="62" d="100"/>
          <a:sy n="62" d="100"/>
        </p:scale>
        <p:origin x="1542" y="66"/>
      </p:cViewPr>
      <p:guideLst>
        <p:guide orient="horz" pos="1800"/>
        <p:guide orient="horz" pos="666"/>
        <p:guide orient="horz" pos="1135"/>
        <p:guide pos="2880"/>
        <p:guide pos="3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2388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04C1B2-95F3-4E54-9D7B-08E042C63286}" type="doc">
      <dgm:prSet loTypeId="urn:microsoft.com/office/officeart/2005/8/layout/targe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73FA1A8-5A45-4775-A513-85F524326C11}">
      <dgm:prSet phldrT="[Text]"/>
      <dgm:spPr/>
      <dgm:t>
        <a:bodyPr/>
        <a:lstStyle/>
        <a:p>
          <a:r>
            <a:rPr lang="en-US" dirty="0" smtClean="0"/>
            <a:t>A self-running community</a:t>
          </a:r>
          <a:endParaRPr lang="en-US" dirty="0"/>
        </a:p>
      </dgm:t>
    </dgm:pt>
    <dgm:pt modelId="{D7BC39BA-5C97-4FF6-BBCE-59464B67334C}" type="parTrans" cxnId="{3218B2F1-76D3-4E97-B9BF-AA0D83F655FE}">
      <dgm:prSet/>
      <dgm:spPr/>
      <dgm:t>
        <a:bodyPr/>
        <a:lstStyle/>
        <a:p>
          <a:endParaRPr lang="en-US"/>
        </a:p>
      </dgm:t>
    </dgm:pt>
    <dgm:pt modelId="{5A8BFA30-8D7E-4718-8BDC-51A91F64296D}" type="sibTrans" cxnId="{3218B2F1-76D3-4E97-B9BF-AA0D83F655FE}">
      <dgm:prSet/>
      <dgm:spPr/>
      <dgm:t>
        <a:bodyPr/>
        <a:lstStyle/>
        <a:p>
          <a:endParaRPr lang="en-US"/>
        </a:p>
      </dgm:t>
    </dgm:pt>
    <dgm:pt modelId="{28238CF9-2615-4BC3-8BDE-542613C699DF}">
      <dgm:prSet phldrT="[Text]"/>
      <dgm:spPr/>
      <dgm:t>
        <a:bodyPr/>
        <a:lstStyle/>
        <a:p>
          <a:r>
            <a:rPr lang="en-US" dirty="0" smtClean="0"/>
            <a:t>Distributed device network, publish data</a:t>
          </a:r>
          <a:endParaRPr lang="en-US" dirty="0"/>
        </a:p>
      </dgm:t>
    </dgm:pt>
    <dgm:pt modelId="{B09ECD62-72A4-4FB8-A481-845299622B17}" type="parTrans" cxnId="{A87B2EC2-79C8-41D2-9D52-3ABE6DA97AD1}">
      <dgm:prSet/>
      <dgm:spPr/>
      <dgm:t>
        <a:bodyPr/>
        <a:lstStyle/>
        <a:p>
          <a:endParaRPr lang="en-US"/>
        </a:p>
      </dgm:t>
    </dgm:pt>
    <dgm:pt modelId="{803E0246-D9DC-412E-A385-CF07AAFB2AC6}" type="sibTrans" cxnId="{A87B2EC2-79C8-41D2-9D52-3ABE6DA97AD1}">
      <dgm:prSet/>
      <dgm:spPr/>
      <dgm:t>
        <a:bodyPr/>
        <a:lstStyle/>
        <a:p>
          <a:endParaRPr lang="en-US"/>
        </a:p>
      </dgm:t>
    </dgm:pt>
    <dgm:pt modelId="{42D380F8-AAD3-406F-9248-EE7C09FE361D}">
      <dgm:prSet phldrT="[Text]"/>
      <dgm:spPr/>
      <dgm:t>
        <a:bodyPr/>
        <a:lstStyle/>
        <a:p>
          <a:r>
            <a:rPr lang="en-US" dirty="0" smtClean="0"/>
            <a:t>Affordable, reliable, re-producible device</a:t>
          </a:r>
          <a:endParaRPr lang="en-US" dirty="0"/>
        </a:p>
      </dgm:t>
    </dgm:pt>
    <dgm:pt modelId="{59302B8E-C262-4696-9B15-0AE4EF3C25C1}" type="parTrans" cxnId="{AE76D8D7-9CAF-43F4-8EC2-2AF2035E0675}">
      <dgm:prSet/>
      <dgm:spPr/>
      <dgm:t>
        <a:bodyPr/>
        <a:lstStyle/>
        <a:p>
          <a:endParaRPr lang="en-US"/>
        </a:p>
      </dgm:t>
    </dgm:pt>
    <dgm:pt modelId="{C79FC0AE-1C44-45F9-A1F8-AFE4D41293EB}" type="sibTrans" cxnId="{AE76D8D7-9CAF-43F4-8EC2-2AF2035E0675}">
      <dgm:prSet/>
      <dgm:spPr/>
      <dgm:t>
        <a:bodyPr/>
        <a:lstStyle/>
        <a:p>
          <a:endParaRPr lang="en-US"/>
        </a:p>
      </dgm:t>
    </dgm:pt>
    <dgm:pt modelId="{F860EEC7-4156-4B22-8F82-6961ED55C56D}" type="pres">
      <dgm:prSet presAssocID="{9D04C1B2-95F3-4E54-9D7B-08E042C6328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81B817-9E3C-47FC-92B3-218D6865AECA}" type="pres">
      <dgm:prSet presAssocID="{573FA1A8-5A45-4775-A513-85F524326C11}" presName="circle1" presStyleLbl="node1" presStyleIdx="0" presStyleCnt="3"/>
      <dgm:spPr/>
    </dgm:pt>
    <dgm:pt modelId="{AC0B23C5-352A-45FC-84DC-D477D226F334}" type="pres">
      <dgm:prSet presAssocID="{573FA1A8-5A45-4775-A513-85F524326C11}" presName="space" presStyleCnt="0"/>
      <dgm:spPr/>
    </dgm:pt>
    <dgm:pt modelId="{BFE3AA69-57C7-42B9-AEE6-39E375B568D5}" type="pres">
      <dgm:prSet presAssocID="{573FA1A8-5A45-4775-A513-85F524326C11}" presName="rect1" presStyleLbl="alignAcc1" presStyleIdx="0" presStyleCnt="3"/>
      <dgm:spPr/>
      <dgm:t>
        <a:bodyPr/>
        <a:lstStyle/>
        <a:p>
          <a:endParaRPr lang="en-US"/>
        </a:p>
      </dgm:t>
    </dgm:pt>
    <dgm:pt modelId="{8A0C002A-B11F-49E5-9B42-9F94F115E254}" type="pres">
      <dgm:prSet presAssocID="{28238CF9-2615-4BC3-8BDE-542613C699DF}" presName="vertSpace2" presStyleLbl="node1" presStyleIdx="0" presStyleCnt="3"/>
      <dgm:spPr/>
    </dgm:pt>
    <dgm:pt modelId="{5674D86C-5B50-4F0B-968E-F2E10CD5B6EF}" type="pres">
      <dgm:prSet presAssocID="{28238CF9-2615-4BC3-8BDE-542613C699DF}" presName="circle2" presStyleLbl="node1" presStyleIdx="1" presStyleCnt="3"/>
      <dgm:spPr/>
    </dgm:pt>
    <dgm:pt modelId="{FC04D3E3-1F9E-4EAF-9A79-4E427EF9B545}" type="pres">
      <dgm:prSet presAssocID="{28238CF9-2615-4BC3-8BDE-542613C699DF}" presName="rect2" presStyleLbl="alignAcc1" presStyleIdx="1" presStyleCnt="3"/>
      <dgm:spPr/>
      <dgm:t>
        <a:bodyPr/>
        <a:lstStyle/>
        <a:p>
          <a:endParaRPr lang="en-US"/>
        </a:p>
      </dgm:t>
    </dgm:pt>
    <dgm:pt modelId="{657CB516-1EDE-4789-82B9-5393A7451BCA}" type="pres">
      <dgm:prSet presAssocID="{42D380F8-AAD3-406F-9248-EE7C09FE361D}" presName="vertSpace3" presStyleLbl="node1" presStyleIdx="1" presStyleCnt="3"/>
      <dgm:spPr/>
    </dgm:pt>
    <dgm:pt modelId="{46CE767B-5DCD-4999-BCEF-021F08AA905B}" type="pres">
      <dgm:prSet presAssocID="{42D380F8-AAD3-406F-9248-EE7C09FE361D}" presName="circle3" presStyleLbl="node1" presStyleIdx="2" presStyleCnt="3"/>
      <dgm:spPr/>
    </dgm:pt>
    <dgm:pt modelId="{0CE4D3B4-1D7C-4C28-BBC9-C7CFE20E7C5F}" type="pres">
      <dgm:prSet presAssocID="{42D380F8-AAD3-406F-9248-EE7C09FE361D}" presName="rect3" presStyleLbl="alignAcc1" presStyleIdx="2" presStyleCnt="3"/>
      <dgm:spPr/>
      <dgm:t>
        <a:bodyPr/>
        <a:lstStyle/>
        <a:p>
          <a:endParaRPr lang="en-US"/>
        </a:p>
      </dgm:t>
    </dgm:pt>
    <dgm:pt modelId="{B32B12EA-2EAB-4B51-B7E7-617B8937F9E7}" type="pres">
      <dgm:prSet presAssocID="{573FA1A8-5A45-4775-A513-85F524326C11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1C407-AF12-4E44-9108-1D89F169E59C}" type="pres">
      <dgm:prSet presAssocID="{28238CF9-2615-4BC3-8BDE-542613C699DF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95538-A8D7-4647-8E21-665C440DEA2D}" type="pres">
      <dgm:prSet presAssocID="{42D380F8-AAD3-406F-9248-EE7C09FE361D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B1580C-3503-4A39-9686-746EA18D0B94}" type="presOf" srcId="{28238CF9-2615-4BC3-8BDE-542613C699DF}" destId="{FC04D3E3-1F9E-4EAF-9A79-4E427EF9B545}" srcOrd="0" destOrd="0" presId="urn:microsoft.com/office/officeart/2005/8/layout/target3"/>
    <dgm:cxn modelId="{AD99B9EF-1976-4160-93DF-F86DB2BF94D2}" type="presOf" srcId="{9D04C1B2-95F3-4E54-9D7B-08E042C63286}" destId="{F860EEC7-4156-4B22-8F82-6961ED55C56D}" srcOrd="0" destOrd="0" presId="urn:microsoft.com/office/officeart/2005/8/layout/target3"/>
    <dgm:cxn modelId="{A2A2A5CE-17CE-463D-89BA-02C64434750C}" type="presOf" srcId="{573FA1A8-5A45-4775-A513-85F524326C11}" destId="{B32B12EA-2EAB-4B51-B7E7-617B8937F9E7}" srcOrd="1" destOrd="0" presId="urn:microsoft.com/office/officeart/2005/8/layout/target3"/>
    <dgm:cxn modelId="{3218B2F1-76D3-4E97-B9BF-AA0D83F655FE}" srcId="{9D04C1B2-95F3-4E54-9D7B-08E042C63286}" destId="{573FA1A8-5A45-4775-A513-85F524326C11}" srcOrd="0" destOrd="0" parTransId="{D7BC39BA-5C97-4FF6-BBCE-59464B67334C}" sibTransId="{5A8BFA30-8D7E-4718-8BDC-51A91F64296D}"/>
    <dgm:cxn modelId="{8AA0B597-2C11-4998-96AB-2C8E6D19C71B}" type="presOf" srcId="{28238CF9-2615-4BC3-8BDE-542613C699DF}" destId="{CF71C407-AF12-4E44-9108-1D89F169E59C}" srcOrd="1" destOrd="0" presId="urn:microsoft.com/office/officeart/2005/8/layout/target3"/>
    <dgm:cxn modelId="{A87B2EC2-79C8-41D2-9D52-3ABE6DA97AD1}" srcId="{9D04C1B2-95F3-4E54-9D7B-08E042C63286}" destId="{28238CF9-2615-4BC3-8BDE-542613C699DF}" srcOrd="1" destOrd="0" parTransId="{B09ECD62-72A4-4FB8-A481-845299622B17}" sibTransId="{803E0246-D9DC-412E-A385-CF07AAFB2AC6}"/>
    <dgm:cxn modelId="{AE76D8D7-9CAF-43F4-8EC2-2AF2035E0675}" srcId="{9D04C1B2-95F3-4E54-9D7B-08E042C63286}" destId="{42D380F8-AAD3-406F-9248-EE7C09FE361D}" srcOrd="2" destOrd="0" parTransId="{59302B8E-C262-4696-9B15-0AE4EF3C25C1}" sibTransId="{C79FC0AE-1C44-45F9-A1F8-AFE4D41293EB}"/>
    <dgm:cxn modelId="{134BD2DF-2BB4-4245-869A-F5373DE07EFC}" type="presOf" srcId="{42D380F8-AAD3-406F-9248-EE7C09FE361D}" destId="{0CE4D3B4-1D7C-4C28-BBC9-C7CFE20E7C5F}" srcOrd="0" destOrd="0" presId="urn:microsoft.com/office/officeart/2005/8/layout/target3"/>
    <dgm:cxn modelId="{917D27DB-8442-482D-B8A9-90A8324EC077}" type="presOf" srcId="{573FA1A8-5A45-4775-A513-85F524326C11}" destId="{BFE3AA69-57C7-42B9-AEE6-39E375B568D5}" srcOrd="0" destOrd="0" presId="urn:microsoft.com/office/officeart/2005/8/layout/target3"/>
    <dgm:cxn modelId="{0527B674-7A9C-4AF3-8960-C519460B6F47}" type="presOf" srcId="{42D380F8-AAD3-406F-9248-EE7C09FE361D}" destId="{2E195538-A8D7-4647-8E21-665C440DEA2D}" srcOrd="1" destOrd="0" presId="urn:microsoft.com/office/officeart/2005/8/layout/target3"/>
    <dgm:cxn modelId="{8D45A232-CF23-456C-BAF9-2B313BDC83E3}" type="presParOf" srcId="{F860EEC7-4156-4B22-8F82-6961ED55C56D}" destId="{E781B817-9E3C-47FC-92B3-218D6865AECA}" srcOrd="0" destOrd="0" presId="urn:microsoft.com/office/officeart/2005/8/layout/target3"/>
    <dgm:cxn modelId="{1967C8C7-BA4C-4D94-BF98-2FD31837DEB9}" type="presParOf" srcId="{F860EEC7-4156-4B22-8F82-6961ED55C56D}" destId="{AC0B23C5-352A-45FC-84DC-D477D226F334}" srcOrd="1" destOrd="0" presId="urn:microsoft.com/office/officeart/2005/8/layout/target3"/>
    <dgm:cxn modelId="{ADF1AE1A-EF09-43C1-85BF-28F84E7E8AC3}" type="presParOf" srcId="{F860EEC7-4156-4B22-8F82-6961ED55C56D}" destId="{BFE3AA69-57C7-42B9-AEE6-39E375B568D5}" srcOrd="2" destOrd="0" presId="urn:microsoft.com/office/officeart/2005/8/layout/target3"/>
    <dgm:cxn modelId="{3EEF572F-23DD-4599-AD71-3226FDC65E47}" type="presParOf" srcId="{F860EEC7-4156-4B22-8F82-6961ED55C56D}" destId="{8A0C002A-B11F-49E5-9B42-9F94F115E254}" srcOrd="3" destOrd="0" presId="urn:microsoft.com/office/officeart/2005/8/layout/target3"/>
    <dgm:cxn modelId="{BFE8B994-2EE0-4E24-BD2D-56BBA6848D87}" type="presParOf" srcId="{F860EEC7-4156-4B22-8F82-6961ED55C56D}" destId="{5674D86C-5B50-4F0B-968E-F2E10CD5B6EF}" srcOrd="4" destOrd="0" presId="urn:microsoft.com/office/officeart/2005/8/layout/target3"/>
    <dgm:cxn modelId="{4F4D0C8C-D301-434F-814C-96A73164282B}" type="presParOf" srcId="{F860EEC7-4156-4B22-8F82-6961ED55C56D}" destId="{FC04D3E3-1F9E-4EAF-9A79-4E427EF9B545}" srcOrd="5" destOrd="0" presId="urn:microsoft.com/office/officeart/2005/8/layout/target3"/>
    <dgm:cxn modelId="{78723539-BDD8-4B94-9131-6E8AFC8903E8}" type="presParOf" srcId="{F860EEC7-4156-4B22-8F82-6961ED55C56D}" destId="{657CB516-1EDE-4789-82B9-5393A7451BCA}" srcOrd="6" destOrd="0" presId="urn:microsoft.com/office/officeart/2005/8/layout/target3"/>
    <dgm:cxn modelId="{41A44FC1-4146-49A4-92DD-8ED8428EB307}" type="presParOf" srcId="{F860EEC7-4156-4B22-8F82-6961ED55C56D}" destId="{46CE767B-5DCD-4999-BCEF-021F08AA905B}" srcOrd="7" destOrd="0" presId="urn:microsoft.com/office/officeart/2005/8/layout/target3"/>
    <dgm:cxn modelId="{857F42F4-EDB2-4564-B03F-6A7CC7A0B194}" type="presParOf" srcId="{F860EEC7-4156-4B22-8F82-6961ED55C56D}" destId="{0CE4D3B4-1D7C-4C28-BBC9-C7CFE20E7C5F}" srcOrd="8" destOrd="0" presId="urn:microsoft.com/office/officeart/2005/8/layout/target3"/>
    <dgm:cxn modelId="{57992E69-DEA7-4A91-8EC1-67EA10B33652}" type="presParOf" srcId="{F860EEC7-4156-4B22-8F82-6961ED55C56D}" destId="{B32B12EA-2EAB-4B51-B7E7-617B8937F9E7}" srcOrd="9" destOrd="0" presId="urn:microsoft.com/office/officeart/2005/8/layout/target3"/>
    <dgm:cxn modelId="{C0B2E29A-DA15-476D-B5A4-B7168171B171}" type="presParOf" srcId="{F860EEC7-4156-4B22-8F82-6961ED55C56D}" destId="{CF71C407-AF12-4E44-9108-1D89F169E59C}" srcOrd="10" destOrd="0" presId="urn:microsoft.com/office/officeart/2005/8/layout/target3"/>
    <dgm:cxn modelId="{65298EAE-26BD-4908-A0CD-0BED3620E456}" type="presParOf" srcId="{F860EEC7-4156-4B22-8F82-6961ED55C56D}" destId="{2E195538-A8D7-4647-8E21-665C440DEA2D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1B817-9E3C-47FC-92B3-218D6865AECA}">
      <dsp:nvSpPr>
        <dsp:cNvPr id="0" name=""/>
        <dsp:cNvSpPr/>
      </dsp:nvSpPr>
      <dsp:spPr>
        <a:xfrm>
          <a:off x="0" y="0"/>
          <a:ext cx="4473574" cy="4473574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3AA69-57C7-42B9-AEE6-39E375B568D5}">
      <dsp:nvSpPr>
        <dsp:cNvPr id="0" name=""/>
        <dsp:cNvSpPr/>
      </dsp:nvSpPr>
      <dsp:spPr>
        <a:xfrm>
          <a:off x="2236787" y="0"/>
          <a:ext cx="6202362" cy="44735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 self-running community</a:t>
          </a:r>
          <a:endParaRPr lang="en-US" sz="3900" kern="1200" dirty="0"/>
        </a:p>
      </dsp:txBody>
      <dsp:txXfrm>
        <a:off x="2236787" y="0"/>
        <a:ext cx="6202362" cy="1342075"/>
      </dsp:txXfrm>
    </dsp:sp>
    <dsp:sp modelId="{5674D86C-5B50-4F0B-968E-F2E10CD5B6EF}">
      <dsp:nvSpPr>
        <dsp:cNvPr id="0" name=""/>
        <dsp:cNvSpPr/>
      </dsp:nvSpPr>
      <dsp:spPr>
        <a:xfrm>
          <a:off x="782877" y="1342075"/>
          <a:ext cx="2907820" cy="2907820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5773582"/>
            <a:satOff val="-25982"/>
            <a:lumOff val="1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4D3E3-1F9E-4EAF-9A79-4E427EF9B545}">
      <dsp:nvSpPr>
        <dsp:cNvPr id="0" name=""/>
        <dsp:cNvSpPr/>
      </dsp:nvSpPr>
      <dsp:spPr>
        <a:xfrm>
          <a:off x="2236787" y="1342075"/>
          <a:ext cx="6202362" cy="29078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5773582"/>
              <a:satOff val="-25982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Distributed device network, publish data</a:t>
          </a:r>
          <a:endParaRPr lang="en-US" sz="3900" kern="1200" dirty="0"/>
        </a:p>
      </dsp:txBody>
      <dsp:txXfrm>
        <a:off x="2236787" y="1342075"/>
        <a:ext cx="6202362" cy="1342070"/>
      </dsp:txXfrm>
    </dsp:sp>
    <dsp:sp modelId="{46CE767B-5DCD-4999-BCEF-021F08AA905B}">
      <dsp:nvSpPr>
        <dsp:cNvPr id="0" name=""/>
        <dsp:cNvSpPr/>
      </dsp:nvSpPr>
      <dsp:spPr>
        <a:xfrm>
          <a:off x="1565751" y="2684146"/>
          <a:ext cx="1342071" cy="1342071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11547165"/>
            <a:satOff val="-51963"/>
            <a:lumOff val="2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4D3B4-1D7C-4C28-BBC9-C7CFE20E7C5F}">
      <dsp:nvSpPr>
        <dsp:cNvPr id="0" name=""/>
        <dsp:cNvSpPr/>
      </dsp:nvSpPr>
      <dsp:spPr>
        <a:xfrm>
          <a:off x="2236787" y="2684146"/>
          <a:ext cx="6202362" cy="13420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11547165"/>
              <a:satOff val="-51963"/>
              <a:lumOff val="2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Affordable, reliable, re-producible device</a:t>
          </a:r>
          <a:endParaRPr lang="en-US" sz="3900" kern="1200" dirty="0"/>
        </a:p>
      </dsp:txBody>
      <dsp:txXfrm>
        <a:off x="2236787" y="2684146"/>
        <a:ext cx="6202362" cy="1342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20164-6D97-4B4B-8EE3-CEB52A6420C4}" type="datetimeFigureOut">
              <a:rPr lang="en-US" smtClean="0"/>
              <a:t>07/08/2017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11699-3B32-48E7-BFDA-083C36F5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12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314F8-54D2-4286-9F5B-16E33C40D374}" type="datetimeFigureOut">
              <a:rPr lang="en-US" smtClean="0"/>
              <a:t>07/08/2017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A89C0-4AE9-413F-B3DD-BF6BAA60D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63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Team name</a:t>
            </a:r>
            <a:r>
              <a:rPr lang="en-US" baseline="0" dirty="0" smtClean="0"/>
              <a:t> + members + locations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Effort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Projects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Stakeholder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27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story when we want to separate into 2 team doing 2 projects.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00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have a distributed team like us, no matter what tools you are using for communication/synchronize data: skype, Slack, messenger …</a:t>
            </a:r>
          </a:p>
          <a:p>
            <a:r>
              <a:rPr lang="en-US" baseline="0" dirty="0" smtClean="0"/>
              <a:t>Maximize the face to face communication is recommended.</a:t>
            </a:r>
          </a:p>
          <a:p>
            <a:r>
              <a:rPr lang="en-US" baseline="0" dirty="0" smtClean="0"/>
              <a:t>Like us: we have 2 times re-union per year, we have daily with webcam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Share my story about other PO &amp; teams feedbacks: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Christian story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Ask for team member’s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3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thing was getting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25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Flipchart:</a:t>
            </a:r>
          </a:p>
          <a:p>
            <a:r>
              <a:rPr lang="en-US" dirty="0" smtClean="0"/>
              <a:t>Make and install: 1000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200 Sniffer  1 Sniffer/Sprint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8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&lt;1</a:t>
            </a:r>
            <a:r>
              <a:rPr lang="en-US" baseline="0" dirty="0" smtClean="0"/>
              <a:t> thousand line of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88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Team: diverse, stretch,</a:t>
            </a:r>
            <a:r>
              <a:rPr lang="en-US" baseline="0" dirty="0" smtClean="0"/>
              <a:t> brave, encourage, passion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team process and communication with other teams</a:t>
            </a:r>
          </a:p>
          <a:p>
            <a:r>
              <a:rPr lang="en-US" baseline="0" dirty="0" smtClean="0"/>
              <a:t>Discussion question about team work, team spirit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54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important</a:t>
            </a:r>
            <a:r>
              <a:rPr lang="en-US" baseline="0" dirty="0" smtClean="0"/>
              <a:t> of having not only a great team but also a great product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</a:t>
            </a:r>
            <a:r>
              <a:rPr lang="en-US" dirty="0" smtClean="0"/>
              <a:t> incremental</a:t>
            </a:r>
            <a:r>
              <a:rPr lang="en-US" baseline="0" dirty="0" smtClean="0"/>
              <a:t> shippable product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Continuous delivery, remote upgrade?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(tesla concept about CD)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Cost reduction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9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vision and next goals</a:t>
            </a:r>
          </a:p>
          <a:p>
            <a:r>
              <a:rPr lang="en-US" baseline="0" dirty="0" smtClean="0"/>
              <a:t>Private/Public clubs</a:t>
            </a:r>
          </a:p>
          <a:p>
            <a:r>
              <a:rPr lang="en-US" baseline="0" dirty="0" smtClean="0"/>
              <a:t>Trending/Social impact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err="1" smtClean="0"/>
              <a:t>wanna</a:t>
            </a:r>
            <a:r>
              <a:rPr lang="en-US" dirty="0" smtClean="0"/>
              <a:t> see beauti</a:t>
            </a:r>
            <a:r>
              <a:rPr lang="en-US" baseline="0" dirty="0" smtClean="0"/>
              <a:t>ful faces on the street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5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</a:t>
            </a:r>
            <a:r>
              <a:rPr lang="en-US" baseline="0" dirty="0" smtClean="0"/>
              <a:t> majority of the cases, w</a:t>
            </a:r>
            <a:r>
              <a:rPr lang="en-US" dirty="0" smtClean="0"/>
              <a:t>hen some people talking about a big plan to make</a:t>
            </a:r>
            <a:r>
              <a:rPr lang="en-US" baseline="0" dirty="0" smtClean="0"/>
              <a:t> positive change like this, we would imagine that they will work like crazy, scarify everything , contribute 200% of their effort to the goals, spend little time for family.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wanna</a:t>
            </a:r>
            <a:r>
              <a:rPr lang="en-US" baseline="0" dirty="0" smtClean="0"/>
              <a:t> greatly take care other tasks/responsibilities</a:t>
            </a:r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wanna</a:t>
            </a:r>
            <a:r>
              <a:rPr lang="en-US" baseline="0" dirty="0" smtClean="0"/>
              <a:t> spend less time but get the best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59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6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</a:t>
            </a:r>
            <a:r>
              <a:rPr lang="en-US" baseline="0" dirty="0" smtClean="0"/>
              <a:t> guys are not available to discuss the requirement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 handle what stakeholders want, turn into product backlog items, </a:t>
            </a:r>
            <a:r>
              <a:rPr lang="en-US" baseline="0" dirty="0" err="1" smtClean="0"/>
              <a:t>prioritise</a:t>
            </a:r>
            <a:r>
              <a:rPr lang="en-US" baseline="0" dirty="0" smtClean="0"/>
              <a:t> them so that the team has something to do one by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9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1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happened at the beginning of the game?</a:t>
            </a:r>
          </a:p>
          <a:p>
            <a:r>
              <a:rPr lang="en-US" baseline="0" dirty="0" smtClean="0"/>
              <a:t>How did you feel?</a:t>
            </a:r>
          </a:p>
          <a:p>
            <a:r>
              <a:rPr lang="en-US" baseline="0" dirty="0" smtClean="0"/>
              <a:t>What did you think about other groups?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Audiences, what did you think? (in case the teams cannot figure it out)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Play another round and share goal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A89C0-4AE9-413F-B3DD-BF6BAA60D6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0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53008" y="4354633"/>
            <a:ext cx="7886700" cy="644435"/>
          </a:xfrm>
          <a:prstGeom prst="rect">
            <a:avLst/>
          </a:prstGeom>
        </p:spPr>
        <p:txBody>
          <a:bodyPr/>
          <a:lstStyle>
            <a:lvl1pPr algn="ctr">
              <a:defRPr sz="4200" baseline="0"/>
            </a:lvl1pPr>
          </a:lstStyle>
          <a:p>
            <a:r>
              <a:rPr lang="en-US" dirty="0" smtClean="0"/>
              <a:t>Click to edit seminar topic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46" y="2001665"/>
            <a:ext cx="6871245" cy="12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77529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3449" y="4344561"/>
            <a:ext cx="5839090" cy="4154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2000"/>
              </a:lnSpc>
              <a:buNone/>
              <a:defRPr sz="2400" b="1" i="0">
                <a:solidFill>
                  <a:srgbClr val="4091CC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7405" y="4858213"/>
            <a:ext cx="5844037" cy="351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sub-master title style</a:t>
            </a:r>
            <a:endParaRPr lang="en-GB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-3365" y="3780399"/>
            <a:ext cx="9147365" cy="0"/>
          </a:xfrm>
          <a:prstGeom prst="line">
            <a:avLst/>
          </a:prstGeom>
          <a:ln w="19050">
            <a:solidFill>
              <a:srgbClr val="409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35" y="4574385"/>
            <a:ext cx="2155371" cy="3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1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3363"/>
            <a:ext cx="8229600" cy="3471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1pPr>
            <a:lvl2pPr marL="742950" indent="-28575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3pPr>
            <a:lvl4pPr marL="1600200" indent="-22860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4pPr>
            <a:lvl5pPr marL="2057400" indent="-22860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8313" y="985838"/>
            <a:ext cx="8207375" cy="575518"/>
          </a:xfrm>
          <a:prstGeom prst="rect">
            <a:avLst/>
          </a:prstGeom>
        </p:spPr>
        <p:txBody>
          <a:bodyPr lIns="91440" rIns="91440" anchor="ctr" anchorCtr="0">
            <a:noAutofit/>
          </a:bodyPr>
          <a:lstStyle>
            <a:lvl1pPr marL="0" indent="0">
              <a:buNone/>
              <a:defRPr sz="220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i="1">
                <a:latin typeface="Georgia" pitchFamily="18" charset="0"/>
              </a:defRPr>
            </a:lvl2pPr>
            <a:lvl3pPr marL="914400" indent="0">
              <a:buNone/>
              <a:defRPr sz="2000" i="1">
                <a:latin typeface="Georgia" pitchFamily="18" charset="0"/>
              </a:defRPr>
            </a:lvl3pPr>
            <a:lvl4pPr marL="1371600" indent="0">
              <a:buNone/>
              <a:defRPr sz="2000" i="1">
                <a:latin typeface="Georgia" pitchFamily="18" charset="0"/>
              </a:defRPr>
            </a:lvl4pPr>
            <a:lvl5pPr marL="1828800" indent="0">
              <a:buNone/>
              <a:defRPr sz="2000" i="1">
                <a:latin typeface="Georgia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238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824083"/>
            <a:ext cx="3897671" cy="462570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316840"/>
            <a:ext cx="4474840" cy="38178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1pPr>
            <a:lvl2pPr marL="742950" indent="-28575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3pPr>
            <a:lvl4pPr marL="16002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4pPr>
            <a:lvl5pPr marL="20574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08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8313" y="985838"/>
            <a:ext cx="8207375" cy="5755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20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i="1">
                <a:latin typeface="Georgia" pitchFamily="18" charset="0"/>
              </a:defRPr>
            </a:lvl2pPr>
            <a:lvl3pPr marL="914400" indent="0">
              <a:buNone/>
              <a:defRPr sz="2000" i="1">
                <a:latin typeface="Georgia" pitchFamily="18" charset="0"/>
              </a:defRPr>
            </a:lvl3pPr>
            <a:lvl4pPr marL="1371600" indent="0">
              <a:buNone/>
              <a:defRPr sz="2000" i="1">
                <a:latin typeface="Georgia" pitchFamily="18" charset="0"/>
              </a:defRPr>
            </a:lvl4pPr>
            <a:lvl5pPr marL="1828800" indent="0">
              <a:buNone/>
              <a:defRPr sz="2000" i="1">
                <a:latin typeface="Georgia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743075"/>
            <a:ext cx="4037162" cy="352425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your tittle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457200" y="2202056"/>
            <a:ext cx="4037162" cy="3051875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200">
                <a:solidFill>
                  <a:schemeClr val="tx1"/>
                </a:solidFill>
                <a:latin typeface="+mj-lt"/>
              </a:defRPr>
            </a:lvl1pPr>
            <a:lvl2pPr>
              <a:defRPr sz="2200">
                <a:solidFill>
                  <a:schemeClr val="tx1"/>
                </a:solidFill>
                <a:latin typeface="+mj-lt"/>
              </a:defRPr>
            </a:lvl2pPr>
            <a:lvl3pPr>
              <a:defRPr sz="2200">
                <a:solidFill>
                  <a:schemeClr val="tx1"/>
                </a:solidFill>
                <a:latin typeface="+mj-lt"/>
              </a:defRPr>
            </a:lvl3pPr>
            <a:lvl4pPr>
              <a:defRPr sz="2200">
                <a:solidFill>
                  <a:schemeClr val="tx1"/>
                </a:solidFill>
                <a:latin typeface="+mj-lt"/>
              </a:defRPr>
            </a:lvl4pPr>
            <a:lvl5pPr>
              <a:defRPr sz="22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649638" y="1743075"/>
            <a:ext cx="4037162" cy="352425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your tittle</a:t>
            </a:r>
            <a:endParaRPr lang="en-US" dirty="0"/>
          </a:p>
        </p:txBody>
      </p:sp>
      <p:sp>
        <p:nvSpPr>
          <p:cNvPr id="44" name="Content Placeholder 11"/>
          <p:cNvSpPr>
            <a:spLocks noGrp="1"/>
          </p:cNvSpPr>
          <p:nvPr>
            <p:ph sz="quarter" idx="14"/>
          </p:nvPr>
        </p:nvSpPr>
        <p:spPr>
          <a:xfrm>
            <a:off x="4649638" y="2202056"/>
            <a:ext cx="4037162" cy="3051875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200">
                <a:solidFill>
                  <a:schemeClr val="tx1"/>
                </a:solidFill>
                <a:latin typeface="+mj-lt"/>
              </a:defRPr>
            </a:lvl1pPr>
            <a:lvl2pPr>
              <a:defRPr sz="2200">
                <a:solidFill>
                  <a:schemeClr val="tx1"/>
                </a:solidFill>
                <a:latin typeface="+mj-lt"/>
              </a:defRPr>
            </a:lvl2pPr>
            <a:lvl3pPr>
              <a:defRPr sz="2200">
                <a:solidFill>
                  <a:schemeClr val="tx1"/>
                </a:solidFill>
                <a:latin typeface="+mj-lt"/>
              </a:defRPr>
            </a:lvl3pPr>
            <a:lvl4pPr>
              <a:defRPr sz="2200">
                <a:solidFill>
                  <a:schemeClr val="tx1"/>
                </a:solidFill>
                <a:latin typeface="+mj-lt"/>
              </a:defRPr>
            </a:lvl4pPr>
            <a:lvl5pPr>
              <a:defRPr sz="22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365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2703"/>
            <a:ext cx="2458616" cy="36417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1430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6002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0574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8314" y="1029602"/>
            <a:ext cx="2448118" cy="43180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200"/>
              </a:lnSpc>
              <a:buNone/>
              <a:defRPr sz="2200" b="0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1" name="Content Placeholder 2"/>
          <p:cNvSpPr>
            <a:spLocks noGrp="1"/>
          </p:cNvSpPr>
          <p:nvPr>
            <p:ph idx="12"/>
          </p:nvPr>
        </p:nvSpPr>
        <p:spPr>
          <a:xfrm>
            <a:off x="6217072" y="1542703"/>
            <a:ext cx="2458616" cy="36417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1430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6002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0574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28186" y="1029602"/>
            <a:ext cx="2448118" cy="43180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200"/>
              </a:lnSpc>
              <a:buNone/>
              <a:defRPr sz="2200" b="0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4"/>
          </p:nvPr>
        </p:nvSpPr>
        <p:spPr>
          <a:xfrm>
            <a:off x="3337720" y="1542703"/>
            <a:ext cx="2458616" cy="36417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1430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6002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0574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48834" y="1029602"/>
            <a:ext cx="2448118" cy="43180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200"/>
              </a:lnSpc>
              <a:buNone/>
              <a:defRPr sz="2200" b="0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8109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-2293" y="830564"/>
            <a:ext cx="9144000" cy="4619625"/>
          </a:xfrm>
          <a:prstGeom prst="rect">
            <a:avLst/>
          </a:prstGeom>
        </p:spPr>
        <p:txBody>
          <a:bodyPr tIns="91440" bIns="91440"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-3365" y="2243442"/>
            <a:ext cx="6015525" cy="600164"/>
          </a:xfrm>
          <a:prstGeom prst="rect">
            <a:avLst/>
          </a:prstGeom>
          <a:solidFill>
            <a:srgbClr val="4091CC">
              <a:alpha val="80000"/>
            </a:srgbClr>
          </a:solidFill>
        </p:spPr>
        <p:txBody>
          <a:bodyPr tIns="91440" bIns="91440" anchor="ctr">
            <a:spAutoFit/>
          </a:bodyPr>
          <a:lstStyle>
            <a:lvl1pPr marL="0" indent="0" algn="r">
              <a:buNone/>
              <a:defRPr sz="2700" b="1" baseline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TITLE HERE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140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48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90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293" y="5449788"/>
            <a:ext cx="9147365" cy="288032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7954175" y="5449789"/>
            <a:ext cx="14478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www.axon.vn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3" y="5541339"/>
            <a:ext cx="118872" cy="118872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942035" y="5448036"/>
            <a:ext cx="1905597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fb.com/</a:t>
            </a:r>
            <a:r>
              <a:rPr lang="en-US" sz="1100" dirty="0" err="1" smtClean="0">
                <a:solidFill>
                  <a:schemeClr val="bg1"/>
                </a:solidFill>
                <a:latin typeface="+mj-lt"/>
              </a:rPr>
              <a:t>AxonActiveVietNam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93" y="5541339"/>
            <a:ext cx="118872" cy="1188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12" y="249347"/>
            <a:ext cx="1625226" cy="29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3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1" r:id="rId2"/>
    <p:sldLayoutId id="2147483660" r:id="rId3"/>
    <p:sldLayoutId id="2147483666" r:id="rId4"/>
    <p:sldLayoutId id="2147483667" r:id="rId5"/>
    <p:sldLayoutId id="2147483674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agile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gassistant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sniffer.axonactive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breakfast June,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398572"/>
              </p:ext>
            </p:extLst>
          </p:nvPr>
        </p:nvGraphicFramePr>
        <p:xfrm>
          <a:off x="457200" y="914400"/>
          <a:ext cx="8439150" cy="447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82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0"/>
            <a:ext cx="5778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0" y="1270980"/>
            <a:ext cx="2005094" cy="22278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3647" y="1270980"/>
            <a:ext cx="21595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Failures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Practices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5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 the very beginning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77" y="934201"/>
            <a:ext cx="6215808" cy="2292078"/>
          </a:xfrm>
        </p:spPr>
      </p:pic>
      <p:sp>
        <p:nvSpPr>
          <p:cNvPr id="2" name="TextBox 1"/>
          <p:cNvSpPr txBox="1"/>
          <p:nvPr/>
        </p:nvSpPr>
        <p:spPr>
          <a:xfrm>
            <a:off x="1526877" y="3286681"/>
            <a:ext cx="5811864" cy="49594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We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wanna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apply Scrum!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384" y="4477981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Should we use Scrum?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45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83412"/>
            <a:ext cx="8229599" cy="136297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Is it possible?</a:t>
            </a:r>
          </a:p>
          <a:p>
            <a:r>
              <a:rPr lang="en-US" sz="2400" dirty="0" smtClean="0"/>
              <a:t>Or how can me make it possible?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than 1 POs?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37" y="1837697"/>
            <a:ext cx="3521464" cy="3521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0" y="2498745"/>
            <a:ext cx="2426733" cy="28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00663"/>
            <a:ext cx="8686799" cy="434625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 smtClean="0"/>
              <a:t>Let’s form groups and make some discussion: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Which problems do you think the team has to face?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How would you suggest them to deal with it?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 smtClean="0"/>
              <a:t>15 </a:t>
            </a:r>
            <a:r>
              <a:rPr lang="en-US" sz="2800" dirty="0" err="1" smtClean="0"/>
              <a:t>mins</a:t>
            </a:r>
            <a:r>
              <a:rPr lang="en-US" sz="2800" dirty="0" smtClean="0"/>
              <a:t>: discuss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3 </a:t>
            </a:r>
            <a:r>
              <a:rPr lang="en-US" sz="2800" dirty="0" err="1" smtClean="0"/>
              <a:t>mins</a:t>
            </a:r>
            <a:r>
              <a:rPr lang="en-US" sz="2800" dirty="0" smtClean="0"/>
              <a:t>/group: sharing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Team is not co-located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5" y="139371"/>
            <a:ext cx="3837137" cy="1185632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1744773"/>
            <a:ext cx="4721817" cy="3187226"/>
          </a:xfrm>
        </p:spPr>
      </p:pic>
    </p:spTree>
    <p:extLst>
      <p:ext uri="{BB962C8B-B14F-4D97-AF65-F5344CB8AC3E}">
        <p14:creationId xmlns:p14="http://schemas.microsoft.com/office/powerpoint/2010/main" val="80681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1" y="929897"/>
            <a:ext cx="8229599" cy="43860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3</a:t>
            </a:r>
            <a:r>
              <a:rPr lang="en-US" sz="2400" dirty="0" smtClean="0"/>
              <a:t> </a:t>
            </a:r>
            <a:r>
              <a:rPr lang="en-US" sz="2400" dirty="0" smtClean="0"/>
              <a:t>group, </a:t>
            </a:r>
            <a:r>
              <a:rPr lang="en-US" sz="2400" dirty="0" smtClean="0"/>
              <a:t>2 </a:t>
            </a:r>
            <a:r>
              <a:rPr lang="en-US" sz="2400" dirty="0" smtClean="0"/>
              <a:t>persons/group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Follow the instruction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Do not let other groups know your goals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The group that finish first will win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155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Re-cap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7" y="1744773"/>
            <a:ext cx="4721817" cy="3187226"/>
          </a:xfrm>
        </p:spPr>
      </p:pic>
    </p:spTree>
    <p:extLst>
      <p:ext uri="{BB962C8B-B14F-4D97-AF65-F5344CB8AC3E}">
        <p14:creationId xmlns:p14="http://schemas.microsoft.com/office/powerpoint/2010/main" val="22555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19" y="0"/>
            <a:ext cx="739656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14399"/>
            <a:ext cx="8229599" cy="4401519"/>
          </a:xfrm>
        </p:spPr>
        <p:txBody>
          <a:bodyPr/>
          <a:lstStyle/>
          <a:p>
            <a:r>
              <a:rPr lang="en-US" dirty="0" smtClean="0"/>
              <a:t>Use the white sticky dots, please indicate your current role</a:t>
            </a:r>
          </a:p>
          <a:p>
            <a:r>
              <a:rPr lang="en-US" dirty="0" smtClean="0"/>
              <a:t>If possible, can you write on the white dot your years of experience?</a:t>
            </a:r>
          </a:p>
          <a:p>
            <a:r>
              <a:rPr lang="en-US" dirty="0" smtClean="0"/>
              <a:t>How different/same we are?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Little warm-up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0996" y="278968"/>
            <a:ext cx="5067946" cy="4956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i="1" dirty="0" smtClean="0"/>
              <a:t>Communication. Direct Communication !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01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48906"/>
            <a:ext cx="8229599" cy="4416724"/>
          </a:xfrm>
        </p:spPr>
        <p:txBody>
          <a:bodyPr/>
          <a:lstStyle/>
          <a:p>
            <a:r>
              <a:rPr lang="en-US" dirty="0" smtClean="0"/>
              <a:t>We wanted to do many things at the same time (</a:t>
            </a:r>
            <a:r>
              <a:rPr lang="en-US" dirty="0" err="1" smtClean="0"/>
              <a:t>Eg</a:t>
            </a:r>
            <a:r>
              <a:rPr lang="en-US" dirty="0" smtClean="0"/>
              <a:t>: Energy issue, Make a huge &amp; detail business plan, Make a perfect devices to measure many components)</a:t>
            </a:r>
          </a:p>
          <a:p>
            <a:r>
              <a:rPr lang="en-US" dirty="0" smtClean="0"/>
              <a:t>We fail to prioritize those Epics</a:t>
            </a:r>
          </a:p>
          <a:p>
            <a:r>
              <a:rPr lang="en-US" dirty="0" smtClean="0"/>
              <a:t>During the first 6 months, we made nearly no progress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Epics. Lots of Epics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get hand-on feeling about Epic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409" y="1472339"/>
            <a:ext cx="9006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would you make, install, maintain 1,000 Sniffers effectively?</a:t>
            </a:r>
          </a:p>
          <a:p>
            <a:endParaRPr lang="en-US" sz="2400" dirty="0"/>
          </a:p>
          <a:p>
            <a:r>
              <a:rPr lang="en-US" sz="2400" dirty="0" smtClean="0"/>
              <a:t>Time: 15m preparation</a:t>
            </a:r>
          </a:p>
          <a:p>
            <a:r>
              <a:rPr lang="en-US" sz="2400" dirty="0" smtClean="0"/>
              <a:t>Sharing: 5m/team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80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52407"/>
            <a:ext cx="8407830" cy="458749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Lean startup</a:t>
            </a:r>
          </a:p>
          <a:p>
            <a:r>
              <a:rPr lang="en-US" sz="2400" dirty="0" smtClean="0"/>
              <a:t>Team spirit</a:t>
            </a:r>
          </a:p>
          <a:p>
            <a:r>
              <a:rPr lang="en-US" sz="2400" dirty="0" smtClean="0"/>
              <a:t>Remove barriers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way thing is going right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67905"/>
            <a:ext cx="8229599" cy="4587498"/>
          </a:xfrm>
        </p:spPr>
        <p:txBody>
          <a:bodyPr/>
          <a:lstStyle/>
          <a:p>
            <a:r>
              <a:rPr lang="en-US" dirty="0" smtClean="0"/>
              <a:t>2 week cycle</a:t>
            </a:r>
          </a:p>
          <a:p>
            <a:r>
              <a:rPr lang="en-US" dirty="0" smtClean="0"/>
              <a:t>Review, planning, retro, daily sharing</a:t>
            </a:r>
          </a:p>
          <a:p>
            <a:r>
              <a:rPr lang="en-US" dirty="0" smtClean="0"/>
              <a:t>No estimation</a:t>
            </a:r>
          </a:p>
          <a:p>
            <a:r>
              <a:rPr lang="en-US" dirty="0" smtClean="0"/>
              <a:t>Team board: </a:t>
            </a:r>
            <a:r>
              <a:rPr lang="en-US" dirty="0" smtClean="0">
                <a:hlinkClick r:id="rId3"/>
              </a:rPr>
              <a:t>www.myagile.org</a:t>
            </a:r>
            <a:endParaRPr lang="en-US" dirty="0" smtClean="0"/>
          </a:p>
          <a:p>
            <a:r>
              <a:rPr lang="en-US" dirty="0" smtClean="0"/>
              <a:t>SVN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Agreements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9"/>
          <a:stretch/>
        </p:blipFill>
        <p:spPr>
          <a:xfrm>
            <a:off x="0" y="-30998"/>
            <a:ext cx="9144000" cy="5745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0127" y="-15498"/>
            <a:ext cx="1963873" cy="523220"/>
          </a:xfrm>
          <a:prstGeom prst="rect">
            <a:avLst/>
          </a:prstGeom>
          <a:solidFill>
            <a:srgbClr val="0096D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i="1" dirty="0" smtClean="0">
                <a:solidFill>
                  <a:schemeClr val="bg1"/>
                </a:solidFill>
              </a:rPr>
              <a:t>Team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2452" y="709660"/>
            <a:ext cx="6629400" cy="4770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Incremental Shippable Product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83" y="1283402"/>
            <a:ext cx="6866667" cy="44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9704" y="0"/>
            <a:ext cx="4684296" cy="523220"/>
          </a:xfrm>
          <a:prstGeom prst="rect">
            <a:avLst/>
          </a:prstGeom>
          <a:solidFill>
            <a:srgbClr val="0096D6"/>
          </a:solidFill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The way things getting done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0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20"/>
            <a:ext cx="9144000" cy="48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1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31" y="169690"/>
            <a:ext cx="3951033" cy="55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45397"/>
            <a:ext cx="8229599" cy="4417017"/>
          </a:xfrm>
        </p:spPr>
        <p:txBody>
          <a:bodyPr/>
          <a:lstStyle/>
          <a:p>
            <a:r>
              <a:rPr lang="en-US" dirty="0" smtClean="0"/>
              <a:t>What you like?</a:t>
            </a:r>
          </a:p>
          <a:p>
            <a:r>
              <a:rPr lang="en-US" dirty="0" smtClean="0"/>
              <a:t>What you do not like?</a:t>
            </a:r>
          </a:p>
          <a:p>
            <a:r>
              <a:rPr lang="en-US" dirty="0" smtClean="0"/>
              <a:t>What you want to discuss next time?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Feedbacks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77" y="2531390"/>
            <a:ext cx="3810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02043"/>
            <a:ext cx="8229599" cy="4473146"/>
          </a:xfrm>
        </p:spPr>
        <p:txBody>
          <a:bodyPr/>
          <a:lstStyle/>
          <a:p>
            <a:r>
              <a:rPr lang="en-US" dirty="0" smtClean="0"/>
              <a:t>Open</a:t>
            </a:r>
          </a:p>
          <a:p>
            <a:r>
              <a:rPr lang="en-US" dirty="0" smtClean="0"/>
              <a:t>Diversity</a:t>
            </a:r>
          </a:p>
          <a:p>
            <a:r>
              <a:rPr lang="en-US" dirty="0" smtClean="0"/>
              <a:t>Enjoy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82" y="3857441"/>
            <a:ext cx="2668438" cy="1334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45" y="3553414"/>
            <a:ext cx="2617155" cy="1656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34" y="902043"/>
            <a:ext cx="3140733" cy="20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9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16840"/>
            <a:ext cx="8229599" cy="381786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Story sharing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40" y="1652588"/>
            <a:ext cx="1257300" cy="1428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94" y="673891"/>
            <a:ext cx="2558129" cy="2390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48" y="28575"/>
            <a:ext cx="257175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727" y="1438275"/>
            <a:ext cx="1200150" cy="143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543" y="0"/>
            <a:ext cx="122872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842" y="3265863"/>
            <a:ext cx="1171575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3940" y="3265863"/>
            <a:ext cx="1320283" cy="1555000"/>
          </a:xfrm>
          <a:prstGeom prst="rect">
            <a:avLst/>
          </a:prstGeom>
        </p:spPr>
      </p:pic>
      <p:pic>
        <p:nvPicPr>
          <p:cNvPr id="9" name="Picture 8" descr="Axon-Active-Vietnam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42673" y="4996052"/>
            <a:ext cx="1811547" cy="4714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31" y="2838451"/>
            <a:ext cx="2426733" cy="28549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18447" y="4019909"/>
            <a:ext cx="2070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/>
              <a:t>Stake holders</a:t>
            </a:r>
            <a:r>
              <a:rPr lang="en-US" sz="2000" i="1" dirty="0" smtClean="0"/>
              <a:t>:</a:t>
            </a:r>
          </a:p>
          <a:p>
            <a:r>
              <a:rPr lang="en-US" sz="2000" dirty="0" smtClean="0"/>
              <a:t>CEO</a:t>
            </a:r>
          </a:p>
          <a:p>
            <a:r>
              <a:rPr lang="en-US" sz="2000" dirty="0" smtClean="0"/>
              <a:t>CIO</a:t>
            </a:r>
          </a:p>
          <a:p>
            <a:r>
              <a:rPr lang="en-US" sz="2000" dirty="0" smtClean="0"/>
              <a:t>Directors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842291" y="1900673"/>
            <a:ext cx="73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Effort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14081" y="142236"/>
            <a:ext cx="1362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IoT</a:t>
            </a:r>
            <a:r>
              <a:rPr lang="en-US" sz="2000" dirty="0" smtClean="0"/>
              <a:t> team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96889" y="269457"/>
            <a:ext cx="1939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Dev &amp; 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194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www.gassistant.org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67619"/>
            <a:ext cx="3330335" cy="3166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39" y="1967620"/>
            <a:ext cx="1483727" cy="2999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69" y="1967620"/>
            <a:ext cx="1483727" cy="29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https://sniffer.axonactive.com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99" y="681773"/>
            <a:ext cx="3554801" cy="4822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8" y="1535326"/>
            <a:ext cx="5251621" cy="39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"/>
          <a:stretch/>
        </p:blipFill>
        <p:spPr>
          <a:xfrm>
            <a:off x="0" y="0"/>
            <a:ext cx="9144000" cy="57033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10007" y="247973"/>
            <a:ext cx="4633993" cy="508817"/>
          </a:xfrm>
          <a:prstGeom prst="rect">
            <a:avLst/>
          </a:prstGeom>
          <a:solidFill>
            <a:srgbClr val="0397D6"/>
          </a:solidFill>
        </p:spPr>
        <p:txBody>
          <a:bodyPr wrap="none" rtlCol="0" anchor="ctr">
            <a:no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Masks is a must. Why?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0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7" y="0"/>
            <a:ext cx="888338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xon Active Vietnam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14809</TotalTime>
  <Words>697</Words>
  <Application>Microsoft Office PowerPoint</Application>
  <PresentationFormat>On-screen Show (16:10)</PresentationFormat>
  <Paragraphs>144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Georgia</vt:lpstr>
      <vt:lpstr>Myriad Pro</vt:lpstr>
      <vt:lpstr>Times New Roman</vt:lpstr>
      <vt:lpstr>Wingdings</vt:lpstr>
      <vt:lpstr>Custom Design</vt:lpstr>
      <vt:lpstr>Axon Active Vietnam</vt:lpstr>
      <vt:lpstr>Scrum breakfast June, 2017</vt:lpstr>
      <vt:lpstr>Little warm-up game</vt:lpstr>
      <vt:lpstr>Themes</vt:lpstr>
      <vt:lpstr>Agenda</vt:lpstr>
      <vt:lpstr>PowerPoint Presentation</vt:lpstr>
      <vt:lpstr>www.gassistant.org</vt:lpstr>
      <vt:lpstr>https://sniffer.axonactive.com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 the very beginning</vt:lpstr>
      <vt:lpstr>More than 1 POs?</vt:lpstr>
      <vt:lpstr>The Team is not co-located</vt:lpstr>
      <vt:lpstr>PowerPoint Presentation</vt:lpstr>
      <vt:lpstr>Rules</vt:lpstr>
      <vt:lpstr>Re-cap</vt:lpstr>
      <vt:lpstr>PowerPoint Presentation</vt:lpstr>
      <vt:lpstr>PowerPoint Presentation</vt:lpstr>
      <vt:lpstr>Epics. Lots of Epics</vt:lpstr>
      <vt:lpstr>Let’s get hand-on feeling about Epic</vt:lpstr>
      <vt:lpstr>The way thing is going right now</vt:lpstr>
      <vt:lpstr>Agreements</vt:lpstr>
      <vt:lpstr>PowerPoint Presentation</vt:lpstr>
      <vt:lpstr>Incremental Shippable Product</vt:lpstr>
      <vt:lpstr>PowerPoint Presentation</vt:lpstr>
      <vt:lpstr>PowerPoint Presentation</vt:lpstr>
      <vt:lpstr>Feedbacks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Thai Nguyen Dinh</dc:creator>
  <cp:lastModifiedBy>An Doan Thuy</cp:lastModifiedBy>
  <cp:revision>175</cp:revision>
  <dcterms:created xsi:type="dcterms:W3CDTF">2013-07-16T03:33:26Z</dcterms:created>
  <dcterms:modified xsi:type="dcterms:W3CDTF">2017-08-07T03:19:56Z</dcterms:modified>
</cp:coreProperties>
</file>